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8" r:id="rId5"/>
    <p:sldId id="282" r:id="rId6"/>
    <p:sldId id="276" r:id="rId7"/>
    <p:sldId id="280" r:id="rId8"/>
    <p:sldId id="274" r:id="rId9"/>
    <p:sldId id="269" r:id="rId10"/>
    <p:sldId id="272" r:id="rId11"/>
    <p:sldId id="283" r:id="rId12"/>
    <p:sldId id="278" r:id="rId13"/>
    <p:sldId id="277" r:id="rId14"/>
    <p:sldId id="281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45"/>
    <a:srgbClr val="008B8B"/>
    <a:srgbClr val="26859D"/>
    <a:srgbClr val="FF6600"/>
    <a:srgbClr val="16745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4" autoAdjust="0"/>
    <p:restoredTop sz="87546" autoAdjust="0"/>
  </p:normalViewPr>
  <p:slideViewPr>
    <p:cSldViewPr snapToGrid="0">
      <p:cViewPr varScale="1">
        <p:scale>
          <a:sx n="64" d="100"/>
          <a:sy n="64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F703-E315-463A-A132-BED0AFC0EC7E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F71B1-C911-47AA-AEE2-1EF0730DA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9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8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again,</a:t>
            </a:r>
            <a:r>
              <a:rPr lang="en-US" baseline="0" dirty="0" smtClean="0"/>
              <a:t> no limitation in the fall = limited capacity for taking up additional N and P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Likely limited by light and temp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Summer: site variation. </a:t>
            </a:r>
            <a:r>
              <a:rPr lang="en-US" baseline="0" dirty="0" err="1" smtClean="0"/>
              <a:t>Reecer</a:t>
            </a:r>
            <a:r>
              <a:rPr lang="en-US" baseline="0" dirty="0" smtClean="0"/>
              <a:t> not responding to inputs, probably also light limited (shaded stream)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Wenas</a:t>
            </a:r>
            <a:r>
              <a:rPr lang="en-US" baseline="0" dirty="0" smtClean="0"/>
              <a:t> can respond to P, but Toppenish responded primarily to Si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Ahtnaum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Satus</a:t>
            </a:r>
            <a:r>
              <a:rPr lang="en-US" baseline="0" dirty="0" smtClean="0"/>
              <a:t>: bit of a mystery – not particularly shaded, but doesn’t respond even to the combination of nutrients. Something else limiting?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Overall: some sites have the ability to take up additional nutrients, but others do not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7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 nutrient limitation during fall</a:t>
            </a:r>
            <a:r>
              <a:rPr lang="en-US" baseline="0" dirty="0" smtClean="0"/>
              <a:t> – temp likely limiting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Fall:</a:t>
            </a:r>
            <a:r>
              <a:rPr lang="en-US" baseline="0" dirty="0" smtClean="0"/>
              <a:t> if influx of nutrients in the fall, uptake unlikely. Relevant: nutrients coming in through groundwater (slow pathways)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Irrigation season: site variation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common: co-limitation of </a:t>
            </a:r>
            <a:r>
              <a:rPr lang="en-US" dirty="0" err="1" smtClean="0"/>
              <a:t>NPSi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If</a:t>
            </a:r>
            <a:r>
              <a:rPr lang="en-US" baseline="0" dirty="0" smtClean="0"/>
              <a:t> additional N and P enter the system, will also need Si for biota to respond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Wenas</a:t>
            </a:r>
            <a:r>
              <a:rPr lang="en-US" baseline="0" dirty="0" smtClean="0"/>
              <a:t>: capacity to take up more 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Toppenish: can take up more N, but only if Si present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3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833C-D71C-46A6-9AF0-9790B9E4C590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hyperlink" Target="mailto:sarah.roley@wsu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-1143001"/>
            <a:ext cx="12188982" cy="914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103" y="861102"/>
            <a:ext cx="10763794" cy="1722570"/>
          </a:xfrm>
          <a:solidFill>
            <a:srgbClr val="FFFFFF">
              <a:alpha val="67843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859D"/>
                </a:solidFill>
              </a:rPr>
              <a:t>The influence of irrigation flows on microbial and algal nutrient </a:t>
            </a:r>
            <a:r>
              <a:rPr lang="en-US" dirty="0" smtClean="0">
                <a:solidFill>
                  <a:srgbClr val="26859D"/>
                </a:solidFill>
              </a:rPr>
              <a:t>limitation</a:t>
            </a:r>
            <a:endParaRPr lang="en-US" dirty="0">
              <a:solidFill>
                <a:srgbClr val="26859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3528" y="3293728"/>
            <a:ext cx="3087974" cy="1862888"/>
          </a:xfrm>
          <a:solidFill>
            <a:srgbClr val="FFFFFF">
              <a:alpha val="67843"/>
            </a:srgbClr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S. Roley (@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ssroley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Clay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Arango</a:t>
            </a:r>
            <a:endParaRPr lang="en-US" sz="2800" dirty="0" smtClean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Alexiades</a:t>
            </a:r>
            <a:endParaRPr lang="en-US" sz="2800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washington state univers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" y="5794457"/>
            <a:ext cx="2130582" cy="11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wu.edu/brand/sites/cts.cwu.edu.brand/files/images/approved%20logo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1"/>
          <a:stretch/>
        </p:blipFill>
        <p:spPr bwMode="auto">
          <a:xfrm>
            <a:off x="2133600" y="5463656"/>
            <a:ext cx="1676400" cy="15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202529"/>
            <a:ext cx="3057525" cy="79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4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[DOC] varies with season, location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3096" y="1854983"/>
            <a:ext cx="275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</a:t>
            </a:r>
            <a:endParaRPr lang="en-US" sz="24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529" y="6273225"/>
            <a:ext cx="49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3096" y="2316648"/>
            <a:ext cx="353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</a:t>
            </a:r>
            <a:endParaRPr lang="en-US" sz="2400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68" y="1174376"/>
            <a:ext cx="6907428" cy="480841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155246" y="1994375"/>
            <a:ext cx="182880" cy="18288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157746" y="2456040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Nutrient response ratios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0" y="1174376"/>
            <a:ext cx="6835476" cy="4758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3951" y="2393601"/>
            <a:ext cx="423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NRR = GPP/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GPPcontrol</a:t>
            </a:r>
            <a:endParaRPr lang="en-US" sz="2800" dirty="0" smtClean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5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Gross primary production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3486" y="5956835"/>
            <a:ext cx="382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913" y="2086703"/>
            <a:ext cx="6160886" cy="4345376"/>
            <a:chOff x="940309" y="1451933"/>
            <a:chExt cx="6160886" cy="4345376"/>
          </a:xfrm>
        </p:grpSpPr>
        <p:sp>
          <p:nvSpPr>
            <p:cNvPr id="5" name="TextBox 4"/>
            <p:cNvSpPr txBox="1"/>
            <p:nvPr/>
          </p:nvSpPr>
          <p:spPr>
            <a:xfrm>
              <a:off x="940309" y="1451934"/>
              <a:ext cx="1155251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NP</a:t>
              </a: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NPSi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995655">
              <a:off x="2148247" y="474099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995655">
              <a:off x="3100753" y="4665458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995655">
              <a:off x="5049158" y="4808650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995655">
              <a:off x="4069016" y="4827675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995655">
              <a:off x="6144411" y="4727931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60" y="1451933"/>
              <a:ext cx="5005635" cy="300837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63958" y="2086703"/>
            <a:ext cx="4911871" cy="4321774"/>
            <a:chOff x="6808928" y="1547057"/>
            <a:chExt cx="4911871" cy="43217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928" y="1547057"/>
              <a:ext cx="4869032" cy="29262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995655">
              <a:off x="6946954" y="48125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995655">
              <a:off x="7899460" y="4736980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995655">
              <a:off x="9847865" y="4880172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2995655">
              <a:off x="8867723" y="4899197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2995655">
              <a:off x="10943118" y="479945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32777" y="1433323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75777" y="1387515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respiration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5251" y="5767610"/>
            <a:ext cx="4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873564"/>
            <a:ext cx="6160886" cy="4353343"/>
            <a:chOff x="940310" y="1378650"/>
            <a:chExt cx="6160886" cy="4353343"/>
          </a:xfrm>
        </p:grpSpPr>
        <p:sp>
          <p:nvSpPr>
            <p:cNvPr id="10" name="TextBox 9"/>
            <p:cNvSpPr txBox="1"/>
            <p:nvPr/>
          </p:nvSpPr>
          <p:spPr>
            <a:xfrm rot="2995655">
              <a:off x="2309185" y="4675677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995655">
              <a:off x="3261691" y="4600142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995655">
              <a:off x="5210096" y="4743334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995655">
              <a:off x="4229954" y="4762359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995655">
              <a:off x="6305349" y="46626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0310" y="1378650"/>
              <a:ext cx="1155251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NP</a:t>
              </a: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NPSi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61" y="1380913"/>
              <a:ext cx="5005635" cy="300837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75256" y="1220184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8256" y="11743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06437" y="1873564"/>
            <a:ext cx="4911871" cy="4321774"/>
            <a:chOff x="6808928" y="1547057"/>
            <a:chExt cx="4911871" cy="4321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928" y="1547057"/>
              <a:ext cx="4869032" cy="29262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2995655">
              <a:off x="6946954" y="48125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995655">
              <a:off x="7899460" y="4736980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995655">
              <a:off x="9847865" y="4880172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995655">
              <a:off x="8867723" y="4899197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995655">
              <a:off x="10943118" y="479945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0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Conclusions/Hypotheses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2120" y="2365533"/>
            <a:ext cx="10502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season: site variation; some potential for ↑ N &amp; P removal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120" y="4095441"/>
            <a:ext cx="10502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 season: light and temperature likely limit uptake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120" y="1128068"/>
            <a:ext cx="1050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 [N] coincident with ↑ potential uptake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0" y="3226479"/>
            <a:ext cx="4615605" cy="3461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52" y="3241298"/>
            <a:ext cx="4576087" cy="34320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842" y="917475"/>
            <a:ext cx="110004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access: Yakama Nation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and lab help: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Rhenton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Brimberry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Cassandra Elkins,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Alifya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Saify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Allison Staten, Noelle Scofield, Allyn Roley, Susan Roley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5970" y="251011"/>
            <a:ext cx="4106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sarah.roley@wsu.edu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@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ssroley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Image result for washington state universi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86" y="5474910"/>
            <a:ext cx="2130582" cy="11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757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Irrigated Agriculture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59" r="2820" b="10358"/>
          <a:stretch/>
        </p:blipFill>
        <p:spPr>
          <a:xfrm>
            <a:off x="0" y="1221970"/>
            <a:ext cx="8124669" cy="5297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326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USGS 2004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4669" y="2496134"/>
            <a:ext cx="4315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N and P exported downstream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949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56" y="1600328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River → Field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56" y="4119410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Groundwater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2952" y="1988084"/>
            <a:ext cx="5444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differences in hydrology, [nutrient]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7748" y="4831608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the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capacity for nutrient uptake?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750" y="433139"/>
            <a:ext cx="10406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859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limits microbial and algal production in irrigated systems?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6859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746" y="3129789"/>
            <a:ext cx="10678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Assimilatory uptake often major pathway for nutrient removal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747" y="1920413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 of the food web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57559" y="1685119"/>
            <a:ext cx="500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Demand: ↑ with sun, temp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5763" y="259652"/>
            <a:ext cx="11778191" cy="733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Capacity for nutrient uptake influenced by supply: demand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" y="1449976"/>
            <a:ext cx="7166683" cy="4101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598" y="5455972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Covino</a:t>
            </a:r>
            <a:r>
              <a:rPr lang="en-US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2018</a:t>
            </a:r>
            <a:endParaRPr lang="en-US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7559" y="2962235"/>
            <a:ext cx="4859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Supply: ↑ with irrigation, may vary with nutrient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2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726" r="500" b="485"/>
          <a:stretch/>
        </p:blipFill>
        <p:spPr>
          <a:xfrm>
            <a:off x="365760" y="0"/>
            <a:ext cx="6683432" cy="67748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27223" y="156873"/>
            <a:ext cx="556477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sites – tributaries of the Yakima River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939143" y="229035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73829" y="350955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2023" y="444117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0" y="49508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06240" y="513370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47702" y="777723"/>
            <a:ext cx="203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irrigated hay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6239" y="3427932"/>
            <a:ext cx="259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rchards &amp; hops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606" y="5750680"/>
            <a:ext cx="259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ixed row crops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9532" y="4235543"/>
            <a:ext cx="27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rchards &amp; grapes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945" y="6405541"/>
            <a:ext cx="233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dry wheat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3213463" y="1239388"/>
            <a:ext cx="651622" cy="7984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3128469" y="3658765"/>
            <a:ext cx="1077770" cy="32316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856514" y="5133702"/>
            <a:ext cx="1082629" cy="68622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88830" y="4693226"/>
            <a:ext cx="1445575" cy="8812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2" descr="Image result for yakima bas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0" b="75850"/>
          <a:stretch/>
        </p:blipFill>
        <p:spPr bwMode="auto">
          <a:xfrm>
            <a:off x="8793947" y="4675810"/>
            <a:ext cx="3398053" cy="21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7505430" y="21537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27141" y="1983425"/>
            <a:ext cx="27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study sites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660846" y="6229852"/>
            <a:ext cx="388346" cy="25780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21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vgPrecip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30163"/>
            <a:ext cx="9906000" cy="68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"/>
            <a:ext cx="1981200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2459148">
            <a:off x="4397188" y="3913094"/>
            <a:ext cx="2796988" cy="15867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12504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– Nutrient-Diffusing Substrates (NDS)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5588" y="2305725"/>
            <a:ext cx="5564871" cy="313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7053" y="442611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Agar + nutrients (N, P, Si, or combination)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74" y="330045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Cellulose – for heterotrophs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t="40536" r="36144" b="6758"/>
          <a:stretch/>
        </p:blipFill>
        <p:spPr>
          <a:xfrm rot="5400000">
            <a:off x="4703649" y="781813"/>
            <a:ext cx="3001380" cy="3614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750" y="1254349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 – for primary producers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15404" y="3649511"/>
            <a:ext cx="433361" cy="8765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23255" y="1822767"/>
            <a:ext cx="1785770" cy="757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6413" y="3049139"/>
            <a:ext cx="3709595" cy="600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[Nitrogen] ↑ downstream, with irrigation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605"/>
          <a:stretch/>
        </p:blipFill>
        <p:spPr>
          <a:xfrm>
            <a:off x="549791" y="1112474"/>
            <a:ext cx="8221201" cy="54577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16137" y="994909"/>
            <a:ext cx="13063" cy="49356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22094" y="997603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5142" y="1034097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1296" y="6339426"/>
            <a:ext cx="4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6889095" y="4754656"/>
            <a:ext cx="133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77433" y="2011805"/>
            <a:ext cx="1326597" cy="866306"/>
            <a:chOff x="8770992" y="2952206"/>
            <a:chExt cx="1326597" cy="825315"/>
          </a:xfrm>
        </p:grpSpPr>
        <p:sp>
          <p:nvSpPr>
            <p:cNvPr id="3" name="TextBox 2"/>
            <p:cNvSpPr txBox="1"/>
            <p:nvPr/>
          </p:nvSpPr>
          <p:spPr>
            <a:xfrm>
              <a:off x="9366069" y="2952206"/>
              <a:ext cx="7315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NH</a:t>
              </a:r>
              <a:r>
                <a:rPr lang="en-US" sz="2000" baseline="-25000" dirty="0" smtClean="0"/>
                <a:t>4</a:t>
              </a:r>
              <a:r>
                <a:rPr lang="en-US" sz="2000" baseline="30000" dirty="0" smtClean="0"/>
                <a:t>+</a:t>
              </a:r>
            </a:p>
            <a:p>
              <a:r>
                <a:rPr lang="en-US" sz="2000" dirty="0" smtClean="0"/>
                <a:t>NO</a:t>
              </a:r>
              <a:r>
                <a:rPr lang="en-US" sz="2000" baseline="-25000" dirty="0" smtClean="0"/>
                <a:t>3</a:t>
              </a:r>
              <a:r>
                <a:rPr lang="en-US" sz="2000" baseline="30000" dirty="0" smtClean="0"/>
                <a:t>-</a:t>
              </a:r>
              <a:endParaRPr lang="en-US" sz="2000" baseline="300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094135" y="3375571"/>
              <a:ext cx="229318" cy="235132"/>
            </a:xfrm>
            <a:prstGeom prst="rect">
              <a:avLst/>
            </a:prstGeom>
            <a:solidFill>
              <a:srgbClr val="008B8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79145" y="3026047"/>
              <a:ext cx="229318" cy="235132"/>
            </a:xfrm>
            <a:prstGeom prst="rect">
              <a:avLst/>
            </a:prstGeom>
            <a:solidFill>
              <a:srgbClr val="008B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70992" y="2952206"/>
              <a:ext cx="1326597" cy="8253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872757" y="1906349"/>
            <a:ext cx="3047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 [N] coincident with ↑ demand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7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4748</TotalTime>
  <Words>513</Words>
  <Application>Microsoft Office PowerPoint</Application>
  <PresentationFormat>Widescreen</PresentationFormat>
  <Paragraphs>113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The influence of irrigation flows on microbial and algal nutrient limitation</vt:lpstr>
      <vt:lpstr>PowerPoint Presentation</vt:lpstr>
      <vt:lpstr>Irrigation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irrigation flows on microbial and algal nutrient limitation</dc:title>
  <dc:creator>Roley, Sarah</dc:creator>
  <cp:lastModifiedBy>Roley, Sarah</cp:lastModifiedBy>
  <cp:revision>76</cp:revision>
  <dcterms:created xsi:type="dcterms:W3CDTF">2019-05-15T04:49:47Z</dcterms:created>
  <dcterms:modified xsi:type="dcterms:W3CDTF">2019-05-22T14:27:39Z</dcterms:modified>
</cp:coreProperties>
</file>